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2" r:id="rId2"/>
    <p:sldId id="259" r:id="rId3"/>
    <p:sldId id="294" r:id="rId4"/>
    <p:sldId id="323" r:id="rId5"/>
    <p:sldId id="296" r:id="rId6"/>
    <p:sldId id="324" r:id="rId7"/>
    <p:sldId id="328" r:id="rId8"/>
    <p:sldId id="326" r:id="rId9"/>
    <p:sldId id="327" r:id="rId10"/>
    <p:sldId id="329" r:id="rId11"/>
    <p:sldId id="330" r:id="rId12"/>
    <p:sldId id="331" r:id="rId13"/>
    <p:sldId id="332" r:id="rId14"/>
    <p:sldId id="333" r:id="rId15"/>
    <p:sldId id="336" r:id="rId16"/>
    <p:sldId id="337" r:id="rId17"/>
    <p:sldId id="338" r:id="rId18"/>
    <p:sldId id="334" r:id="rId19"/>
    <p:sldId id="335" r:id="rId20"/>
    <p:sldId id="339" r:id="rId21"/>
    <p:sldId id="347" r:id="rId22"/>
    <p:sldId id="348" r:id="rId23"/>
    <p:sldId id="341" r:id="rId24"/>
    <p:sldId id="340" r:id="rId25"/>
    <p:sldId id="349" r:id="rId26"/>
    <p:sldId id="350" r:id="rId27"/>
    <p:sldId id="351" r:id="rId28"/>
    <p:sldId id="357" r:id="rId29"/>
    <p:sldId id="342" r:id="rId30"/>
    <p:sldId id="352" r:id="rId31"/>
    <p:sldId id="353" r:id="rId32"/>
    <p:sldId id="354" r:id="rId33"/>
    <p:sldId id="358" r:id="rId34"/>
    <p:sldId id="355" r:id="rId35"/>
    <p:sldId id="359" r:id="rId36"/>
    <p:sldId id="356" r:id="rId37"/>
    <p:sldId id="344" r:id="rId38"/>
    <p:sldId id="345" r:id="rId39"/>
    <p:sldId id="360" r:id="rId40"/>
    <p:sldId id="361" r:id="rId41"/>
    <p:sldId id="362" r:id="rId42"/>
    <p:sldId id="343" r:id="rId43"/>
    <p:sldId id="297" r:id="rId44"/>
    <p:sldId id="363" r:id="rId45"/>
  </p:sldIdLst>
  <p:sldSz cx="12190413" cy="6859588"/>
  <p:notesSz cx="6858000" cy="9144000"/>
  <p:embeddedFontLst>
    <p:embeddedFont>
      <p:font typeface="굴림체" panose="020B0609000101010101" pitchFamily="49" charset="-127"/>
      <p:regular r:id="rId48"/>
    </p:embeddedFont>
    <p:embeddedFont>
      <p:font typeface="맑은 고딕" panose="020B0503020000020004" pitchFamily="34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Noto Sans" panose="020B0502040504020204" pitchFamily="34" charset="0"/>
      <p:regular r:id="rId61"/>
      <p:bold r:id="rId62"/>
      <p:italic r:id="rId63"/>
      <p:boldItalic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103D9849-B0DF-4887-846D-9640B423B6DC}">
          <p14:sldIdLst>
            <p14:sldId id="322"/>
            <p14:sldId id="259"/>
          </p14:sldIdLst>
        </p14:section>
        <p14:section name="Het project" id="{E9F673FA-BE9D-4F3D-8FBA-2D7DAE0EA9DA}">
          <p14:sldIdLst>
            <p14:sldId id="294"/>
            <p14:sldId id="323"/>
            <p14:sldId id="296"/>
            <p14:sldId id="324"/>
          </p14:sldIdLst>
        </p14:section>
        <p14:section name="Hardware" id="{9EDCC946-B373-4F4B-A546-49572327B5BD}">
          <p14:sldIdLst>
            <p14:sldId id="328"/>
            <p14:sldId id="326"/>
            <p14:sldId id="327"/>
            <p14:sldId id="329"/>
            <p14:sldId id="330"/>
            <p14:sldId id="331"/>
            <p14:sldId id="332"/>
            <p14:sldId id="333"/>
            <p14:sldId id="336"/>
            <p14:sldId id="337"/>
            <p14:sldId id="338"/>
          </p14:sldIdLst>
        </p14:section>
        <p14:section name="Software" id="{A12BE232-BEFB-423C-948C-205CC63FF312}">
          <p14:sldIdLst>
            <p14:sldId id="334"/>
            <p14:sldId id="335"/>
            <p14:sldId id="339"/>
            <p14:sldId id="347"/>
            <p14:sldId id="348"/>
            <p14:sldId id="341"/>
            <p14:sldId id="340"/>
            <p14:sldId id="349"/>
            <p14:sldId id="350"/>
            <p14:sldId id="351"/>
            <p14:sldId id="357"/>
            <p14:sldId id="342"/>
            <p14:sldId id="352"/>
            <p14:sldId id="353"/>
            <p14:sldId id="354"/>
            <p14:sldId id="358"/>
            <p14:sldId id="355"/>
            <p14:sldId id="359"/>
            <p14:sldId id="356"/>
            <p14:sldId id="344"/>
            <p14:sldId id="345"/>
          </p14:sldIdLst>
        </p14:section>
        <p14:section name="Home assistant &amp; MQTT Dash" id="{26F78BB0-4ADC-4D93-B05B-D331A27AE191}">
          <p14:sldIdLst>
            <p14:sldId id="360"/>
            <p14:sldId id="361"/>
            <p14:sldId id="362"/>
            <p14:sldId id="343"/>
            <p14:sldId id="297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1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07B8E1"/>
    <a:srgbClr val="2B4FAF"/>
    <a:srgbClr val="1C7ACC"/>
    <a:srgbClr val="3680DC"/>
    <a:srgbClr val="9A6D3C"/>
    <a:srgbClr val="78552F"/>
    <a:srgbClr val="7F9AB2"/>
    <a:srgbClr val="112F6B"/>
    <a:srgbClr val="5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20" autoAdjust="0"/>
    <p:restoredTop sz="87514" autoAdjust="0"/>
  </p:normalViewPr>
  <p:slideViewPr>
    <p:cSldViewPr>
      <p:cViewPr varScale="1">
        <p:scale>
          <a:sx n="76" d="100"/>
          <a:sy n="76" d="100"/>
        </p:scale>
        <p:origin x="1171" y="67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8:47:35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3896 113 24575,'-12'1'0,"-1"1"0,1 0 0,0 0 0,-20 8 0,-21 4 0,-68 1 0,-1-6 0,-178-8 0,231-3 0,-434-37 0,5-38 0,367 55 0,26 9 0,-146-2 0,-103 21 0,329-5 0,-103 10 0,0 6 0,-162 42 0,112-20 0,160-35 0,0 1 0,0 0 0,1 2 0,0 0 0,0 0 0,0 2 0,1 0 0,-20 16 0,14-8 0,2 1 0,1 1 0,0 1 0,-31 44 0,-141 220 0,181-266 0,0 0 0,1 0 0,1 1 0,1 0 0,-7 28 0,13-40 0,-1-1 0,1 1 0,0-1 0,1 1 0,-1 0 0,1-1 0,1 1 0,-1-1 0,1 1 0,0 0 0,1-1 0,0 0 0,0 1 0,0-1 0,0 0 0,1 0 0,0 0 0,1 0 0,-1-1 0,8 10 0,4-2 0,-1-1 0,2 0 0,-1-1 0,2-1 0,-1 0 0,1-1 0,23 8 0,130 40 0,-95-39 0,1-3 0,82 6 0,156-3 0,-269-16 0,203 3 0,178 12 0,-348-9 0,-1 3 0,0 4 0,109 35 0,-144-39 0,2-2 0,-1-1 0,1-3 0,0-1 0,45-3 0,49 5 0,995 35 0,-1100-40 0,1-2 0,-1-2 0,0 0 0,0-2 0,0-2 0,42-14 0,-62 16 0,0 0 0,-1-1 0,1 0 0,-1-1 0,0-1 0,-1 0 0,0 0 0,0-1 0,-1 0 0,0-1 0,-1-1 0,0 1 0,0-1 0,-1-1 0,-1 1 0,0-1 0,0-1 0,-2 1 0,1-1 0,4-16 0,8-34 0,-3-1 0,-2-1 0,-3 1 0,2-129 0,-12 188 0,0-18 0,0-1 0,-2 0 0,-7-34 0,7 51 0,0-1 0,-1 1 0,0 0 0,0 0 0,0 1 0,-1-1 0,0 1 0,0-1 0,0 1 0,-1 0 0,0 1 0,0-1 0,-1 1 0,0 0 0,-8-6 0,-57-31 0,-1 4 0,-118-46 0,22 22 0,144 52-455,-1 0 0,-32-8 0,24 11-6371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9:09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190 24575,'-36'0'0,"-7"-1"0,0 1 0,0 3 0,1 1 0,-65 15 0,-52 15 0,25-8 0,2-3 0,90-17 0,-74 18 0,77-14 0,-57 7 0,60-11 0,-66 17 0,90-19 0,0 1 0,0 0 0,1 1 0,0 0 0,0 0 0,1 1 0,-1 1 0,2-1 0,-14 14 0,11-8 0,1 1 0,0 1 0,0 0 0,1 0 0,-12 30 0,-26 85 0,36-94 0,-32 75 0,26-70 0,-22 76 0,27-74 0,-32 72 0,19-55 0,7-17 0,11-25 0,0 0 0,-8 31 0,7-15 0,2 1 0,2 0 0,-2 70 0,6 24 0,4 115 0,24-33 0,-3-77 0,-14-94 0,-3 1 0,4 61 0,-8-64 0,2 0 0,14 57 0,-11-58 0,0 1 0,2 60 0,-8-74 0,1 1 0,1-1 0,1 0 0,11 34 0,-14-53 0,1 1 0,-1-1 0,1 1 0,0-1 0,0 0 0,1 0 0,-1 0 0,1 0 0,0-1 0,1 1 0,-1-1 0,1 0 0,5 4 0,6 1 0,-1-1 0,1 0 0,19 6 0,31 16 0,-45-21 0,1-1 0,0-1 0,0-1 0,1-1 0,-1 0 0,1-2 0,39 0 0,-31-2 0,0 2 0,51 10 0,102 40 0,-160-48 0,1 0 0,46 3 0,10 1 0,-34-1 0,9 3 0,1-3 0,80 2 0,-103-10 0,20-1 0,1 2 0,89 14 0,-107-10 0,0-2 0,68-2 0,-70-2 0,0 1 0,-1 2 0,52 9 0,-38-3 0,0-3 0,95 1 0,-88-6 0,100 13 0,-80-5 0,0-2 0,121-7 0,-64-2 0,-12 5 0,133-5 0,-203-3 0,62-16 0,15-3 0,-70 17 0,-9 0 0,84-2 0,-62 7 0,86-13 0,-150 15 0,94-7 0,160 7 0,-111 4 0,1300-3 0,-1409 2 0,0 2 0,-1 2 0,41 10 0,17 4 0,147 2 0,-94-10 0,-98-10 0,60 10 0,-74-7 0,1-2 0,51-2 0,-61-2 0,0 1 0,0 1 0,0 2 0,0 1 0,40 11 0,-12 1 0,1-3 0,1-2 0,85 5 0,-88-12 0,1-3 0,0-2 0,105-17 0,-132 11 0,1-1 0,-1-1 0,-1-2 0,32-16 0,1 1 0,-46 21 0,-1-1 0,0 0 0,-1-1 0,1-1 0,-2 0 0,1-1 0,19-16 0,9-10 0,-32 29 0,-1-1 0,0 0 0,-1-1 0,0 0 0,10-12 0,22-30 0,-25 32 0,-1-1 0,16-26 0,-26 37 0,0-1 0,0 0 0,-1 0 0,0 0 0,0-1 0,-1 1 0,0-1 0,1-18 0,-7-276 0,2 281 0,-2 0 0,-1 0 0,-1 1 0,-1 0 0,0 0 0,-2 0 0,-1 1 0,-24-39 0,-12-10 0,-63-71 0,74 97 0,-79-85 0,-245-217 0,311 308 0,-67-43 0,-8-5 0,67 47 0,-101-55 0,106 66 0,-166-95 0,93 54 0,21 11 0,-176-72 0,-112-22 0,251 102 0,-3 6 0,-192-33 0,165 40 0,-294-79 0,411 102 0,-235-52 0,157 37 0,-120-24 0,-167-40 0,221 57 0,37 8 0,107 19 0,-83-4 0,-4 0 0,-58 0 0,133 12 0,-98-16 0,-276-39 0,331 50 0,-151 11 0,231 0 0,0 1 0,0 2 0,1 0 0,-43 20 0,38-14 0,-112 34-1365,128-42-5461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9:10:0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6539 22 24575,'-72'20'0,"-591"40"0,-1074-58 0,850-5 0,557 1 0,-344 5 0,385 23 0,-52 2 0,-9-14 0,258-7 0,12-1 0,-94 18 0,63-7 0,84-15 0,1 2 0,-1 0 0,1 2 0,0 1 0,0 0 0,1 2 0,-46 24 0,59-24 0,1 0 0,0 1 0,0 1 0,1 0 0,1 1 0,-11 15 0,-10 11 0,1-4 0,1 1 0,2 2 0,1 0 0,2 2 0,2 0 0,1 2 0,2 0 0,2 1 0,-12 50 0,3 15 0,4-24 0,-13 114 0,9-34 0,13-94 0,-4 90 0,15-144 0,-2 60 0,11 108 0,-5-157 0,1 0 0,2 0 0,0-1 0,2 1 0,1-2 0,1 1 0,25 43 0,207 299 0,-62-101 0,-95-131 0,109 158 0,-185-284 0,-1 0 0,1 0 0,1-1 0,0 0 0,0-1 0,0 0 0,1-1 0,0 0 0,20 8 0,13 2 0,57 14 0,-38-13 0,52 14 0,232 30 0,123-22 0,458-19 0,-563-18 0,43 10 0,91 1 0,-310-13 0,253-33 0,351-125 0,-558 106 0,1-2 0,310-111 0,-248 64 0,-142 51 0,155-72 0,-280 107 0,0-1 0,-1-2 0,0-1 0,-2-2 0,0 0 0,-2-2 0,0-1 0,-2-1 0,0-1 0,-2-1 0,-1-1 0,-1-1 0,-2 0 0,0-2 0,18-47 0,-8-4 0,-3-2 0,-5 0 0,-2-1 0,8-127 0,-15-348 0,-12 416 0,1 126 0,-1 0 0,-1 0 0,-1 0 0,-1 1 0,0-1 0,-1 1 0,-1 0 0,-1 0 0,0 1 0,-1 0 0,-11-17 0,-2 4 0,0 2 0,-1 0 0,-2 1 0,-48-40 0,-527-395 0,567 439 0,-1 2 0,0 1 0,-2 2 0,0 1 0,-1 1 0,-1 2 0,0 2 0,0 2 0,-46-7 0,-377-75-771,418 82 177,2 0-6232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9:55:5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1272 56 24575,'-42'2'0,"0"3"0,-1 1 0,2 2 0,-1 2 0,1 1 0,-59 26 0,88-31 0,1-1 0,-1 2 0,2 0 0,-1 0 0,1 1 0,0 0 0,1 1 0,-1 0 0,-14 20 0,-1 6 0,-34 63 0,6-7 0,46-79 0,1 0 0,0 1 0,1-1 0,-4 16 0,5-16 0,0 0 0,-1 0 0,-1 0 0,-10 18 0,-5 7 0,1 0 0,2 1 0,2 1 0,1 1 0,-13 58 0,-6 15 0,10-27 0,4 2 0,-15 141 0,24-147 0,2 68 0,7-99 0,-12 83 0,-13 103 0,13-152 0,2 1 0,1 122 0,9-153 0,-12 64 0,3-27 0,-14 64 0,19-107 0,-16 215 0,25-95 0,-5 203 0,-25-143 0,17-134 0,-7 116 0,-14 163 0,11-200 0,12-96 0,-12 218 0,23-61 0,-6 318 0,-22-357 0,13-132 0,-3 88 0,13 464 0,4-296 0,6-169 0,41 236 0,6-40 0,-23-155 0,-15-105 0,9 140 0,0 75 0,0 66 0,-24-314 0,10 60 0,-5-58 0,-1 58 0,7 94 0,0 2 0,-14 271 0,4-446 0,2-1 0,1 0 0,1 0 0,2-1 0,25 61 0,-21-65 0,16 50 0,-20-47 0,1-1 0,2 0 0,1 0 0,2-1 0,1-1 0,1-1 0,1 0 0,23 26 0,-25-38 0,0-1 0,1-1 0,0-1 0,1 0 0,1-2 0,0 0 0,0-1 0,24 9 0,51 29 0,-60-29 0,1-1 0,1-1 0,0-2 0,1-2 0,0-1 0,40 6 0,-44-10 0,60 23 0,-71-22 0,1-1 0,0-1 0,0 0 0,0-2 0,1-1 0,24 1 0,-2-4 0,0 3 0,0 1 0,-1 3 0,0 1 0,84 30 0,-92-25 0,-1-2 0,2-1 0,0-2 0,0-1 0,0-2 0,71 1 0,-44-9 0,-1 2 0,1 3 0,80 15 0,250 41 0,-161-27 0,-135-21 0,0-4 0,0-4 0,1-4 0,-1-5 0,0-4 0,175-41 0,5 2 0,-103 21 0,-25 8 0,274-1 0,-279 18 0,113-24 0,-98 5 0,347-48 0,-11-11 0,-391 66 0,117-9 0,108-18 0,71-30 0,213-51 0,-312 16 0,-138 44 0,48-15 0,271-89 0,-333 122 0,242-61 0,63-24 0,-429 122 0,112-45 0,135-73 0,-123 54 0,408-201 0,-401 185 0,209-152 0,-262 157 0,114-118 0,79-113 0,-158 162 0,288-364 0,-180 177 0,-227 308 0,29-44 0,70-141 0,18-95 0,-44 95 0,242-676 0,-242 616 0,55-201 0,-55 164 0,-8 9 0,47-319 0,-109 493 0,3-3 0,-7 0 0,6-211 0,-25 267 0,1 39 0,-2 1 0,-2-1 0,-9-49 0,6 66 0,-2 0 0,-1 1 0,-1-1 0,0 2 0,-22-35 0,-74-89 0,95 130 0,-68-82 0,-100-93 0,-106-75 0,199 187 0,13 15 0,-2 4 0,-3 2 0,-2 4 0,-147-70 0,136 78 0,-182-91 0,182 83 0,-52-25 0,-533-183 0,505 200 0,-1210-377 0,1184 384 0,-373-50 0,78 25 0,371 52 0,-76-13 0,-86-17 0,23 4 0,6 8 0,-112-15 0,-169-48 0,399 75 0,36 9 0,-317-86 0,328 81 0,-93-15 0,109 27 0,-95-11 0,-96-18 0,222 37 0,0 2 0,-76 1 0,10 1 0,80-1 0,0 0 0,-46-15 0,49 12 0,0 1 0,0 1 0,-45-4 0,-575 9 0,293 2 0,-312-2 0,638 2 0,0 0 0,0 2 0,0 1 0,-26 9 0,23-6 0,0-2 0,-54 7 0,2-11 0,38-2 0,0 2 0,-49 9 0,42-4 0,0-3 0,-78-2 0,-55 5 0,-15 9 0,-253-13 0,213-6 0,-581 3-1365,794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9:57:0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20:05:3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7913 110 24575,'-45'3'0,"0"1"0,-69 16 0,69-10 0,0-3 0,-70 3 0,-36-13 0,-138 6 0,25 22 0,133-13 0,-119 4 0,-148 3 0,-162-10 0,326-12 0,-273 5 0,-547-5 0,660-38 0,187 13 0,74 16 0,-63-7 0,-128-15 0,227 22 0,-27-1 0,105 12 0,-1-1 0,1-1 0,0-1 0,-32-11 0,2 1 0,13 7 0,-56-5 0,5 1 0,42 5 0,0 2 0,0 1 0,-87 8 0,-132 37 0,146-25 0,0-5 0,-206-5 0,250-7 0,55 2 0,-1 2 0,1 0 0,0 0 0,1 2 0,-1 1 0,1 0 0,0 1 0,1 1 0,-17 11 0,-23 10 0,-9-1 0,35-17 0,1 2 0,-29 18 0,56-29 0,-1 0 0,0 1 0,1 0 0,0 0 0,0 0 0,0 0 0,0 0 0,1 0 0,-1 1 0,1-1 0,0 1 0,1 0 0,-1-1 0,-1 9 0,2-8 0,0 1 0,-1-1 0,0 1 0,0-1 0,-1 0 0,1 0 0,-1 0 0,0 0 0,0 0 0,-1-1 0,-6 7 0,1-4 0,0 1 0,0-1 0,1 2 0,0-1 0,0 1 0,1 0 0,0 1 0,1 0 0,0 0 0,0 0 0,1 1 0,0-1 0,1 1 0,1 1 0,-1-1 0,2 0 0,0 1 0,0 0 0,0 18 0,4 480 0,19-305 0,-15-161 0,6 21 0,-7-46 0,-2 1 0,3 32 0,-4-24 0,2 1 0,1 0 0,10 33 0,-6-32 0,-3 0 0,6 51 0,-14 124 0,4 41 0,10-174 0,-7-53 0,-1 2 0,1 26 0,-5-35 0,-1 126 0,-1-121 0,0 0 0,-1 0 0,-1-1 0,0 1 0,-1-1 0,-9 18 0,10-24 0,0 0 0,0 1 0,1 0 0,1 0 0,0 0 0,0 0 0,1 0 0,0 0 0,1 0 0,1 0 0,0 1 0,0-1 0,1 0 0,0 0 0,5 12 0,2 4 0,2 0 0,1-1 0,1 0 0,27 39 0,-16-25 0,28 66 0,-11-19 0,-24-49 0,-2 1 0,-2 0 0,12 55 0,-11-37 0,2-1 0,26 58 0,-12-30 0,-22-59 0,1 1 0,1-2 0,23 43 0,-25-54 0,0 0 0,0 0 0,0-1 0,1 0 0,1 0 0,0-1 0,0 0 0,16 12 0,-9-10 0,-1 1 0,0 1 0,23 29 0,-27-29 0,1-1 0,1 0 0,0-1 0,29 21 0,-36-30 0,0 0 0,1-1 0,0 0 0,-1-1 0,1 1 0,0-2 0,0 1 0,0-1 0,11 0 0,81-4 0,-44 0 0,-10 2 0,-1 2 0,-1 2 0,47 9 0,-51-5 0,0-2 0,1-2 0,0-2 0,49-5 0,161-29 0,-183 22 0,6 1 0,-35 6 0,-1-2 0,41-12 0,-17 1 0,-23 7 0,51-21 0,-64 20 0,0 2 0,1 1 0,0 2 0,0 0 0,51-3 0,-51 5 0,0-2 0,0 0 0,37-15 0,13-3 0,-32 12 0,1 2 0,0 2 0,0 1 0,65 1 0,-34 2 0,0-2 0,95-22 0,34-3 0,158 5 0,-179 14 0,-116 3 0,0-3 0,80-24 0,-126 29 0,66-14 0,-39 10 0,0-2 0,49-20 0,25-7 0,-84 29 0,61-26 0,-77 28 0,2 0 0,-1 2 0,39-6 0,-31 7 0,46-15 0,26-10 0,-65 21 0,61-24 0,246-103 0,-103 43 0,-178 61 0,-49 23 0,0 1 0,0 1 0,25-8 0,43-11 0,0-4 0,-3-3 0,129-75 0,-103 54 0,-61 32 0,54-35 0,21-12 0,-28 17 0,42-23 0,-87 51 0,-2-2 0,-1-1 0,77-64 0,280-269 0,-356 317 0,70-87 0,-33 33 0,-77 89 0,0 0 0,0-1 0,-1 0 0,0 0 0,-1-1 0,0 1 0,4-16 0,19-84 0,-21 78 0,23-161 0,-4 20 0,-20 150 0,1 1 0,1 0 0,1 0 0,20-34 0,-23 47 0,-1-1 0,1 0 0,-2 0 0,1 0 0,-2-1 0,1 1 0,-1-1 0,-1 0 0,0 0 0,0 0 0,-1-16 0,1-21 0,-1-3 0,-4-61 0,2 99 0,-1 1 0,0-1 0,-1 0 0,0 1 0,-1 0 0,-1 0 0,1 0 0,-2 0 0,0 1 0,-8-12 0,-5 1 0,-1 1 0,-1 1 0,-1 1 0,-35-24 0,34 26 0,-15-11 0,-79-64 0,105 80 0,1-1 0,0 0 0,1 0 0,0-1 0,2-1 0,-1 0 0,2 0 0,0 0 0,1-1 0,0 0 0,1 0 0,1-1 0,-3-22 0,7 35-52,0 1-1,-1-1 1,1 0-1,-1 1 1,0-1-1,0 0 1,0 1-1,-1-1 1,1 1-1,-1 0 1,0-1-1,0 1 1,0 0-1,0 0 1,0 0-1,-1 1 1,0-1-1,1 0 1,-1 1-1,0 0 0,0 0 1,0 0-1,0 0 1,-1 0-1,-4-2 1,-10 0-6774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PWM = </a:t>
            </a:r>
            <a:r>
              <a:rPr lang="nl-NL" dirty="0" err="1"/>
              <a:t>Pulse</a:t>
            </a:r>
            <a:r>
              <a:rPr lang="nl-NL" dirty="0"/>
              <a:t> </a:t>
            </a:r>
            <a:r>
              <a:rPr lang="nl-NL" dirty="0" err="1"/>
              <a:t>Width</a:t>
            </a:r>
            <a:r>
              <a:rPr lang="nl-NL" dirty="0"/>
              <a:t> </a:t>
            </a:r>
            <a:r>
              <a:rPr lang="nl-NL" dirty="0" err="1"/>
              <a:t>Modulation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5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000" dirty="0"/>
              <a:t>hPa = Hectopascal</a:t>
            </a:r>
            <a:endParaRPr lang="nl-BE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1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Half duplex = Communicatie 1 voor 1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1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Full-duplex = communicatie 2 apparaten tegelijk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9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‹nr.›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customXml" Target="../ink/ink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Projecten voor het werkveld 1</a:t>
            </a:r>
            <a:endParaRPr lang="ko-KR" altLang="en-US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8CC083-8DBD-9690-AF88-0D95D4AD2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Graduaat Internet of Things</a:t>
            </a:r>
            <a:endParaRPr lang="nl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C2256-0892-2A38-1C05-5DA40F09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AVR microcontroller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81E40A-9EA7-4E8F-C148-65DF8DB1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nl-NL" sz="2800" b="1" i="0" dirty="0"/>
              <a:t>	  </a:t>
            </a:r>
            <a:r>
              <a:rPr lang="nl-NL" sz="2800" b="1" i="0" dirty="0" err="1"/>
              <a:t>Atmel</a:t>
            </a:r>
            <a:r>
              <a:rPr lang="nl-NL" sz="2800" b="1" i="0" dirty="0"/>
              <a:t> </a:t>
            </a:r>
            <a:r>
              <a:rPr lang="nl-NL" sz="2800" b="1" i="0" dirty="0" err="1"/>
              <a:t>Xplained</a:t>
            </a:r>
            <a:r>
              <a:rPr lang="nl-NL" sz="2800" b="1" i="0" dirty="0"/>
              <a:t> mini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8-bit microcontroller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1,8 – 5,5V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4 – 20Mhz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-40°C – 105°C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2KBytes SRAM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Debugger</a:t>
            </a:r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 marL="0" indent="0"/>
            <a:endParaRPr lang="nl-BE" sz="1800" dirty="0"/>
          </a:p>
          <a:p>
            <a:pPr marL="0" indent="0"/>
            <a:endParaRPr lang="nl-BE" sz="1800" dirty="0"/>
          </a:p>
          <a:p>
            <a:pPr marL="0" indent="0"/>
            <a:r>
              <a:rPr lang="nl-BE" sz="2800" b="1" i="0" dirty="0"/>
              <a:t>ATmega328pb</a:t>
            </a: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Timer/Counters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PWM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U(S)ART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Master/Slave SPI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2-Wire </a:t>
            </a:r>
            <a:r>
              <a:rPr lang="nl-BE" dirty="0" err="1"/>
              <a:t>Serial</a:t>
            </a:r>
            <a:r>
              <a:rPr lang="nl-BE" dirty="0"/>
              <a:t> Interface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Interrupts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27 I/O’s</a:t>
            </a:r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  <a:p>
            <a:pPr>
              <a:buFont typeface="Arial" panose="020B0604020202020204" pitchFamily="34" charset="0"/>
              <a:buChar char="•"/>
            </a:pPr>
            <a:endParaRPr lang="nl-BE" sz="1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4B811DA-91F9-5BA9-1AF4-82D0049E5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74" y="2589869"/>
            <a:ext cx="3487936" cy="26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2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1627B-2409-C318-09B2-F2F0B645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BMP280	Temperatuur en luchtdruksensor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F21EB5-854F-84C4-1715-41037C48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I²C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SPI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300 – 1100 hPa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Resolutie: 0,16Pa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-40°C – 85°C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Resolutie 0,01°C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D27618A-D57C-DBE2-E07E-AE459D9E2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2320322"/>
            <a:ext cx="2956560" cy="22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E9CB8-2F36-C6D5-2892-691890DD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Verwarmingselement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235C04-D03E-8750-5D71-066455AE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4 100</a:t>
            </a:r>
            <a:r>
              <a:rPr lang="el-GR" sz="2800" dirty="0"/>
              <a:t>Ω</a:t>
            </a:r>
            <a:r>
              <a:rPr lang="nl-NL" sz="2800" dirty="0"/>
              <a:t> weerstanden in parallel </a:t>
            </a:r>
            <a:r>
              <a:rPr lang="nl-NL" sz="2800" dirty="0">
                <a:sym typeface="Wingdings" panose="05000000000000000000" pitchFamily="2" charset="2"/>
              </a:rPr>
              <a:t> 25</a:t>
            </a:r>
            <a:r>
              <a:rPr lang="el-GR" sz="2800" dirty="0">
                <a:sym typeface="Wingdings" panose="05000000000000000000" pitchFamily="2" charset="2"/>
              </a:rPr>
              <a:t>Ω</a:t>
            </a:r>
            <a:endParaRPr lang="nl-NL" sz="2800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ym typeface="Wingdings" panose="05000000000000000000" pitchFamily="2" charset="2"/>
              </a:rPr>
              <a:t>Geschakeld door transistor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ym typeface="Wingdings" panose="05000000000000000000" pitchFamily="2" charset="2"/>
              </a:rPr>
              <a:t>Transistor geschakeld door Output MCU met weerstand 1K tussen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800" dirty="0">
                <a:sym typeface="Wingdings" panose="05000000000000000000" pitchFamily="2" charset="2"/>
              </a:rPr>
              <a:t>Wordt op temperatuursensor geplaatst</a:t>
            </a:r>
            <a:endParaRPr lang="nl-BE" sz="2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AF5691-0ACD-5C0E-E581-9D9B0925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14" y="3213770"/>
            <a:ext cx="2688178" cy="2726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219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6408D-CCBD-FD60-CE87-2F4C48F3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OLED Display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DFAD19-26AA-1BF7-0EDB-8880C778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SSD1306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128 x 64 Resolutie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SPI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3,3 – 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dirty="0"/>
              <a:t>-40°C – 70°C</a:t>
            </a:r>
            <a:endParaRPr lang="nl-BE" sz="2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6138DA-CB22-654E-AA7A-5EB440F6E1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b="5555"/>
          <a:stretch/>
        </p:blipFill>
        <p:spPr>
          <a:xfrm>
            <a:off x="6383238" y="2205658"/>
            <a:ext cx="3888432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5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5778E-808D-61C3-4A1D-20CE0ECC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ESP8266 Wifi module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DE2197-80F8-95BC-EBF9-2758122C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32-bit MCU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3,3V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4MB flashgeheugen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64Kb SRAM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-40°C – 125°C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802,11 b/g/n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UART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AT commando’s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MQTT</a:t>
            </a:r>
          </a:p>
          <a:p>
            <a:pPr marL="0" indent="0"/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7AE77FA-3EB2-A5E5-5371-627A11BD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2565698"/>
            <a:ext cx="3528392" cy="23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3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32A48-4D86-8A5A-3B77-B8334000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UART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8FBE95-94A1-D781-41BF-36805D522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BE" sz="2400" dirty="0" err="1"/>
              <a:t>universal</a:t>
            </a:r>
            <a:r>
              <a:rPr lang="nl-BE" sz="2400" dirty="0"/>
              <a:t> </a:t>
            </a:r>
            <a:r>
              <a:rPr lang="nl-BE" sz="2400" dirty="0" err="1"/>
              <a:t>asynchronous</a:t>
            </a:r>
            <a:r>
              <a:rPr lang="nl-BE" sz="2400" dirty="0"/>
              <a:t> receiver-transmitter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Seriële communicatie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Half-duplex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IDLE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Start bit 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/>
              <a:t>Stop bit High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400" dirty="0" err="1"/>
              <a:t>Rx</a:t>
            </a:r>
            <a:r>
              <a:rPr lang="nl-BE" sz="2400" dirty="0"/>
              <a:t>/</a:t>
            </a:r>
            <a:r>
              <a:rPr lang="nl-BE" sz="2400" dirty="0" err="1"/>
              <a:t>Tx</a:t>
            </a:r>
            <a:endParaRPr lang="nl-BE" sz="2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30CA37D-39AF-9946-63C3-6739C6D4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3222988"/>
            <a:ext cx="6552728" cy="21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E3821-7D5A-4DAA-2E2D-66C446DA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9641F2-BC17-E924-8730-3958998F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2800" dirty="0" err="1"/>
              <a:t>Serial</a:t>
            </a:r>
            <a:r>
              <a:rPr lang="nl-BE" sz="2800" dirty="0"/>
              <a:t> Peripheral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 err="1"/>
              <a:t>Four-wire</a:t>
            </a:r>
            <a:endParaRPr lang="nl-BE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Seriële communicatie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Full-duplex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Master/Slave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2A4A082-360B-197C-9B03-06BD92247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701602"/>
            <a:ext cx="516748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64255-3505-3C9E-FFF1-AEBD7BB3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I²C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48F922-59DF-E93A-B9D5-D8EAE34CA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Inter</a:t>
            </a:r>
            <a:r>
              <a:rPr lang="nl-NL" dirty="0"/>
              <a:t> Ic Bus (gepatenteerd)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Wire</a:t>
            </a:r>
            <a:r>
              <a:rPr lang="nl-NL" dirty="0"/>
              <a:t>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Seriële communicatie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Master/Slave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Open collector aansluiting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Clock</a:t>
            </a:r>
            <a:r>
              <a:rPr lang="nl-NL" dirty="0"/>
              <a:t> lijn/ Data lijn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Master genereerd </a:t>
            </a:r>
            <a:r>
              <a:rPr lang="nl-NL" dirty="0" err="1"/>
              <a:t>clock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Data </a:t>
            </a:r>
            <a:r>
              <a:rPr lang="nl-NL" dirty="0" err="1"/>
              <a:t>bidirectioneel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7BF06B-6157-0955-2EC1-CB26AF1BC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46" y="2925738"/>
            <a:ext cx="6211616" cy="21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3" y="851143"/>
            <a:ext cx="3949005" cy="523220"/>
            <a:chOff x="4511032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2" y="1197546"/>
              <a:ext cx="3949005" cy="523220"/>
              <a:chOff x="6311230" y="1989634"/>
              <a:chExt cx="4464495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Het project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Hardware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84775"/>
            <a:chOff x="4511030" y="1197546"/>
            <a:chExt cx="3949005" cy="584775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84775"/>
              <a:chOff x="6311230" y="1989634"/>
              <a:chExt cx="4464496" cy="584775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</a:rPr>
                  <a:t>Software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Home Assistant &amp; MQTT Dash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16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312369" cy="1572017"/>
            <a:chOff x="1706578" y="260688"/>
            <a:chExt cx="3248300" cy="1390528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2" y="853772"/>
              <a:ext cx="3218706" cy="797444"/>
              <a:chOff x="7014410" y="1122640"/>
              <a:chExt cx="3218706" cy="797444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10" y="1122640"/>
                <a:ext cx="3218706" cy="571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Software</a:t>
                </a:r>
                <a:endParaRPr kumimoji="1" lang="en-US" altLang="ko-KR" sz="2800" b="1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23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IoT Thermostaat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81673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527254" y="2614708"/>
            <a:ext cx="525658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Layers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Step by step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19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3" y="851143"/>
            <a:ext cx="3949005" cy="523220"/>
            <a:chOff x="4511032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2" y="1197546"/>
              <a:ext cx="3949005" cy="523220"/>
              <a:chOff x="6311230" y="1989634"/>
              <a:chExt cx="4464495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3724821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+mj-lt"/>
                  </a:rPr>
                  <a:t>Het project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Hardware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Software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Home Assistant &amp; MQTT Dash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39736-541A-A9D4-1C12-8AFE0633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Layers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F9200DD-7E75-8AD2-298D-183B90329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2800" dirty="0"/>
              <a:t>Software is opgedeeld in lagen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/>
              <a:t>Low Level </a:t>
            </a:r>
            <a:r>
              <a:rPr lang="nl-BE" sz="2800" dirty="0">
                <a:sym typeface="Wingdings" panose="05000000000000000000" pitchFamily="2" charset="2"/>
              </a:rPr>
              <a:t> Hardware Abstraction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High Leven  Middleware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2800" dirty="0">
                <a:sym typeface="Wingdings" panose="05000000000000000000" pitchFamily="2" charset="2"/>
              </a:rPr>
              <a:t>Application Layer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72404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5625B4-DD91-2DB8-4DD7-F6E7226A6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26"/>
            <a:ext cx="12190413" cy="68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1F621CF-C5AD-8DD1-E2A3-C12A9C51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76" y="0"/>
            <a:ext cx="579906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2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5625B4-DD91-2DB8-4DD7-F6E7226A6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026"/>
            <a:ext cx="12190413" cy="6885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E3798D39-04E4-D3C6-FB56-B598FCE9CC35}"/>
                  </a:ext>
                </a:extLst>
              </p14:cNvPr>
              <p14:cNvContentPartPr/>
              <p14:nvPr/>
            </p14:nvContentPartPr>
            <p14:xfrm>
              <a:off x="492615" y="349665"/>
              <a:ext cx="1527120" cy="4795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E3798D39-04E4-D3C6-FB56-B598FCE9CC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615" y="341025"/>
                <a:ext cx="154476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81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F4A51-6368-CAC9-A8FE-9A235AEC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Hardware Abstraction Layer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A7A7342-E5A1-8752-7E69-0C543264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629594"/>
            <a:ext cx="8280920" cy="4827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01C567BB-385A-93A1-5359-B68D25E3E9B3}"/>
                  </a:ext>
                </a:extLst>
              </p14:cNvPr>
              <p14:cNvContentPartPr/>
              <p14:nvPr/>
            </p14:nvContentPartPr>
            <p14:xfrm>
              <a:off x="3446775" y="2255505"/>
              <a:ext cx="3088080" cy="124092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01C567BB-385A-93A1-5359-B68D25E3E9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135" y="2246865"/>
                <a:ext cx="3105720" cy="12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66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B6DDA-AE79-8BAE-E5B3-CB9018A2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HAL - GPIO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F96BD9D-76BC-6BA2-6B4C-C8678346A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33" y="1341562"/>
            <a:ext cx="8993545" cy="165618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79BE74B-34DB-D803-3051-C12278E98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70"/>
          <a:stretch/>
        </p:blipFill>
        <p:spPr bwMode="auto">
          <a:xfrm>
            <a:off x="2023038" y="3351121"/>
            <a:ext cx="8144336" cy="304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654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6CD77-3DA2-D6C1-7765-84896AE1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HAL Timer/Counter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AA0A72C-F752-8323-0388-1F7EE1AC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2" y="1485578"/>
            <a:ext cx="1104106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6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1ED92-3E60-9D91-AF74-F676E359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HAL UART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2D81E1C-28FD-B9B2-CD5E-0BD6C6D9E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3" r="58049"/>
          <a:stretch/>
        </p:blipFill>
        <p:spPr bwMode="auto">
          <a:xfrm>
            <a:off x="262558" y="1485578"/>
            <a:ext cx="4071222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2862AC1-BDA8-79A1-ACA1-813A330A9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94" y="1485578"/>
            <a:ext cx="662091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16304-4533-02A4-C079-AA58978C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– AT </a:t>
            </a:r>
            <a:r>
              <a:rPr lang="nl-NL" dirty="0" err="1"/>
              <a:t>commands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3415F8-DD77-1401-F53E-6B26251F5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nl-BE" sz="1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Wordt gebruikt door ESP8266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Commando begint met AT gevolgd door + en instructie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Wordt gebruikt door Wifi module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AT_check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AT\r\n</a:t>
            </a:r>
            <a:endParaRPr lang="nl-BE" sz="1800" i="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AT_wificonnect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AT+CWJAP=" *</a:t>
            </a:r>
            <a:r>
              <a:rPr lang="nl-BE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SSID</a:t>
            </a:r>
            <a:r>
              <a:rPr lang="nl-BE" sz="1800" b="1" i="0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"," *</a:t>
            </a:r>
            <a:r>
              <a:rPr lang="nl-BE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password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"\r\n</a:t>
            </a:r>
            <a:endParaRPr lang="nl-BE" sz="1800" i="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AT_mqtt_userconf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AT+MQTTUSERCFG=0,1,"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*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id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","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*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user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","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800" b="1" i="0" dirty="0"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*</a:t>
            </a:r>
            <a:r>
              <a:rPr lang="en-US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password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",0,0,""\r\n</a:t>
            </a:r>
            <a:endParaRPr lang="nl-BE" sz="1800" i="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AT_mqtt_connection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AT+MQTTCONN=0," *</a:t>
            </a:r>
            <a:r>
              <a:rPr lang="en-US" sz="1800" b="1" i="0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ip</a:t>
            </a:r>
            <a:r>
              <a:rPr lang="en-US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",1883,0\r\n</a:t>
            </a:r>
            <a:endParaRPr lang="nl-BE" sz="1800" i="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nl-BE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AT_mqtt_subscribe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AT+MQTTSUB=0," *</a:t>
            </a:r>
            <a:r>
              <a:rPr lang="nl-BE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topic</a:t>
            </a:r>
            <a:r>
              <a:rPr lang="nl-BE" sz="1800" b="1" i="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",1\r\n</a:t>
            </a:r>
            <a:endParaRPr lang="nl-BE" sz="1800" i="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AT_mqtt_publish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B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AT+MQTTPUB=0," *</a:t>
            </a:r>
            <a:r>
              <a:rPr lang="nl-BE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topic</a:t>
            </a:r>
            <a:r>
              <a:rPr lang="nl-BE" sz="1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 "," *</a:t>
            </a:r>
            <a:r>
              <a:rPr lang="nl-BE" sz="1800" b="1" i="0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data</a:t>
            </a:r>
            <a:r>
              <a:rPr lang="nl-BE" sz="1800" b="1" i="0" dirty="0">
                <a:solidFill>
                  <a:srgbClr val="000080"/>
                </a:solidFill>
                <a:effectLst/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nl-BE" sz="1800" b="1" i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Consolas" panose="020B0609020204030204" pitchFamily="49" charset="0"/>
              </a:rPr>
              <a:t>",1,0\r\n</a:t>
            </a:r>
          </a:p>
          <a:p>
            <a:pPr marL="342900" lvl="0" indent="-342900">
              <a:lnSpc>
                <a:spcPct val="115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pt-BR" sz="1800" b="1" i="0" dirty="0">
                <a:latin typeface="Verdana" panose="020B0604030504040204" pitchFamily="34" charset="0"/>
                <a:ea typeface="Verdana" panose="020B0604030504040204" pitchFamily="34" charset="0"/>
              </a:rPr>
              <a:t>+MQTTSUBRECV:0,“SETPOINT",2,25&lt;\r&gt;&lt;\n&gt;</a:t>
            </a:r>
            <a:endParaRPr lang="nl-BE" sz="1800" b="1" i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6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1F621CF-C5AD-8DD1-E2A3-C12A9C51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0" y="-10909"/>
            <a:ext cx="5760640" cy="6814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8D9B7392-30F9-D39E-CA5C-B227C3F9E195}"/>
                  </a:ext>
                </a:extLst>
              </p14:cNvPr>
              <p14:cNvContentPartPr/>
              <p14:nvPr/>
            </p14:nvContentPartPr>
            <p14:xfrm>
              <a:off x="3574926" y="4221882"/>
              <a:ext cx="2878920" cy="127512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8D9B7392-30F9-D39E-CA5C-B227C3F9E1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5926" y="4212882"/>
                <a:ext cx="2896560" cy="12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67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312368" cy="1578814"/>
            <a:chOff x="1706578" y="260688"/>
            <a:chExt cx="3248299" cy="1396540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803456"/>
              <a:chOff x="7014409" y="1122640"/>
              <a:chExt cx="3218706" cy="803456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571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Het project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24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IoT Thermostaat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81673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527254" y="2931402"/>
            <a:ext cx="3384376" cy="185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Projectopdracht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IoT Thermostaat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cs typeface="굴림" pitchFamily="50" charset="-127"/>
              </a:rPr>
              <a:t>MQTT</a:t>
            </a:r>
            <a:endParaRPr kumimoji="1" lang="en-US" altLang="ko-KR" sz="12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EAF4E5-DF16-C95D-87BA-DC186169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- Statemachine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44A416-4332-77B2-1122-FD523887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4" y="1827389"/>
            <a:ext cx="4353992" cy="201622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9F698E3-AE06-A814-C0EF-B17AEE17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1" y="4662252"/>
            <a:ext cx="4349775" cy="76121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E1226BE-3F48-69AB-39BD-B88926AC4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1827388"/>
            <a:ext cx="6213476" cy="41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E253E-1040-0701-22D8-C09414EF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- Statemachine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9C0EEE2-B7D3-B793-51F3-7413F74FA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20856" r="56816" b="15652"/>
          <a:stretch/>
        </p:blipFill>
        <p:spPr>
          <a:xfrm>
            <a:off x="575612" y="1701602"/>
            <a:ext cx="5611187" cy="39604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C5562F8-06BE-39C7-0391-A78F0396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1845618"/>
            <a:ext cx="5289201" cy="34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AB807-E902-B2F5-7E49-C354CAF1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- Statemachine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1DC52B-EE00-E40D-1F80-711B7BA4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" y="1845620"/>
            <a:ext cx="6410664" cy="316834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04B0790-D3BD-55FA-96CF-D6B392700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86" y="2036434"/>
            <a:ext cx="5769827" cy="29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1F621CF-C5AD-8DD1-E2A3-C12A9C51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0" y="-10909"/>
            <a:ext cx="5760640" cy="6814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180EF0ED-4AEF-5CC4-4D46-EE4D6EAF435D}"/>
                  </a:ext>
                </a:extLst>
              </p14:cNvPr>
              <p14:cNvContentPartPr/>
              <p14:nvPr/>
            </p14:nvContentPartPr>
            <p14:xfrm>
              <a:off x="3513735" y="8385"/>
              <a:ext cx="5375520" cy="428796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180EF0ED-4AEF-5CC4-4D46-EE4D6EAF4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4735" y="-255"/>
                <a:ext cx="5393160" cy="43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36AC6267-1788-23BD-D0F8-166B417BD79C}"/>
                  </a:ext>
                </a:extLst>
              </p14:cNvPr>
              <p14:cNvContentPartPr/>
              <p14:nvPr/>
            </p14:nvContentPartPr>
            <p14:xfrm>
              <a:off x="1742895" y="657105"/>
              <a:ext cx="360" cy="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36AC6267-1788-23BD-D0F8-166B417BD7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3895" y="6481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23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07071-C4EB-A760-1442-4039FA79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– Show functies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8E20DC-75E8-F28A-B6EE-76D9A5BA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18" y="4005116"/>
            <a:ext cx="9008692" cy="24814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832CBBE-DFC1-626C-17C7-DCE785A04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18" y="1308384"/>
            <a:ext cx="8966125" cy="25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39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1F621CF-C5AD-8DD1-E2A3-C12A9C51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0" y="-10909"/>
            <a:ext cx="5760640" cy="6814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13163412-6522-D3FD-5BC5-07AA749407C3}"/>
                  </a:ext>
                </a:extLst>
              </p14:cNvPr>
              <p14:cNvContentPartPr/>
              <p14:nvPr/>
            </p14:nvContentPartPr>
            <p14:xfrm>
              <a:off x="4361535" y="1655745"/>
              <a:ext cx="3031920" cy="15562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13163412-6522-D3FD-5BC5-07AA749407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2895" y="1646745"/>
                <a:ext cx="3049560" cy="15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77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B252CA-B068-CA92-6906-C3480311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– </a:t>
            </a:r>
            <a:r>
              <a:rPr lang="nl-NL" dirty="0" err="1"/>
              <a:t>Comparetemperature</a:t>
            </a:r>
            <a:r>
              <a:rPr lang="nl-NL" dirty="0"/>
              <a:t> &amp; </a:t>
            </a:r>
            <a:r>
              <a:rPr lang="nl-NL" dirty="0" err="1"/>
              <a:t>setheater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B79FC3-1DCB-B57E-06D7-33C2132BD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341562"/>
            <a:ext cx="9145016" cy="388129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206136B-F5E6-391F-6BBB-4C377E3F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6" y="5223329"/>
            <a:ext cx="5523350" cy="148550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B4E0F18-C2E4-A7CA-CAE2-9FAE4DBA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762" y="5484118"/>
            <a:ext cx="2664296" cy="8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8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45625B4-DD91-2DB8-4DD7-F6E7226A6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7"/>
          <a:stretch/>
        </p:blipFill>
        <p:spPr>
          <a:xfrm>
            <a:off x="-1" y="333450"/>
            <a:ext cx="12190414" cy="4392488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B11603A-5F8E-3E50-17AF-4CC8A761524A}"/>
              </a:ext>
            </a:extLst>
          </p:cNvPr>
          <p:cNvSpPr txBox="1"/>
          <p:nvPr/>
        </p:nvSpPr>
        <p:spPr>
          <a:xfrm>
            <a:off x="2350790" y="5157986"/>
            <a:ext cx="92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latin typeface="Verdana" panose="020B0604030504040204" pitchFamily="34" charset="0"/>
                <a:ea typeface="Verdana" panose="020B0604030504040204" pitchFamily="34" charset="0"/>
              </a:rPr>
              <a:t>+MQTTSUBRECV:0,“SETPOINT",1,25&lt;\r&gt;&lt;\n&gt;</a:t>
            </a:r>
            <a:endParaRPr lang="nl-BE" sz="2000" b="1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9776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2DB85EF-6FE7-5D22-CFDD-93E9EFA6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0"/>
            <a:ext cx="10081120" cy="68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3" y="851143"/>
            <a:ext cx="3949005" cy="523220"/>
            <a:chOff x="4511032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2" y="1197546"/>
              <a:ext cx="3949005" cy="523220"/>
              <a:chOff x="6311230" y="1989634"/>
              <a:chExt cx="4464495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Het project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Hardware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Software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5544617" cy="584775"/>
            <a:chOff x="4511030" y="1197546"/>
            <a:chExt cx="5429883" cy="584775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5429883" cy="584775"/>
              <a:chOff x="6311230" y="1989634"/>
              <a:chExt cx="6138683" cy="584775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539900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</a:rPr>
                  <a:t>Home Assistant &amp; MQTT Dash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36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17E29-EFA1-96DE-DDB9-6385C786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Projectopdracht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ADA51D-CA94-6208-5FBA-A2BC191BA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3600" dirty="0"/>
              <a:t>Embedded software &amp; Embedded </a:t>
            </a:r>
            <a:r>
              <a:rPr lang="nl-BE" sz="3600" dirty="0" err="1"/>
              <a:t>devices</a:t>
            </a:r>
            <a:endParaRPr lang="nl-BE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sz="3600" dirty="0"/>
              <a:t>Samenbrengen van hardware componenten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600" dirty="0"/>
              <a:t>Samenbrengen van software elementen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600" dirty="0"/>
              <a:t>Extra elementen toevoegen tot een IoT device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831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4968552" cy="1572017"/>
            <a:chOff x="1706578" y="260688"/>
            <a:chExt cx="4872449" cy="1390528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2" y="853772"/>
              <a:ext cx="4842855" cy="797444"/>
              <a:chOff x="7014410" y="1122640"/>
              <a:chExt cx="4842855" cy="797444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10" y="1122640"/>
                <a:ext cx="4842855" cy="4628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8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Home Assistant &amp; MQTT Dash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23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IoT Thermostaat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81673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527254" y="2614708"/>
            <a:ext cx="525658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MQTT Dash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Home Assistant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248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6CF21-43B4-4E78-1EE4-604E9876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MQTT Dash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B011DC9-701F-1862-878F-828A1CCB5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2"/>
          <a:stretch/>
        </p:blipFill>
        <p:spPr bwMode="auto">
          <a:xfrm>
            <a:off x="3243358" y="1485900"/>
            <a:ext cx="5703697" cy="4824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7793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22D46-C4FC-C67D-2A01-DA987115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Home Assistant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FDD8EE8-94EA-3B65-EEAC-D1E9A6F3A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0"/>
          <a:stretch/>
        </p:blipFill>
        <p:spPr bwMode="auto">
          <a:xfrm>
            <a:off x="760075" y="1242385"/>
            <a:ext cx="10670261" cy="5448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814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 err="1"/>
              <a:t>Vragen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09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IoT Thermostaat</a:t>
            </a:r>
            <a:endParaRPr lang="ko-KR" altLang="en-US" sz="44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Uitlezen van de temperatuur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Ontvangen van gewenste temperatuur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Verwarmingselement laten schakelen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Actuele temperatuur weergeven op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Gewenste temperatuur weergeven op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Wifi communicatie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ko-KR" sz="3600" dirty="0"/>
              <a:t>Actuele temperatuur weergeven op visualisatie tool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6BAB53-E80B-578F-8A19-A3CC82BA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MQTT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FBA748-230F-D003-5814-C6B88840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3200" dirty="0"/>
              <a:t>Message Queuing </a:t>
            </a:r>
            <a:r>
              <a:rPr lang="nl-NL" sz="3200" dirty="0" err="1"/>
              <a:t>Telemetry</a:t>
            </a:r>
            <a:r>
              <a:rPr lang="nl-NL" sz="3200" dirty="0"/>
              <a:t>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3200" dirty="0"/>
              <a:t>Lichtgewicht netwerkprotocol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3200" dirty="0"/>
              <a:t>Gebaseerd op </a:t>
            </a:r>
            <a:r>
              <a:rPr lang="nl-NL" sz="3200" dirty="0" err="1"/>
              <a:t>Publish-Subscribe</a:t>
            </a:r>
            <a:r>
              <a:rPr lang="nl-NL" sz="3200" dirty="0"/>
              <a:t> concept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3200" dirty="0"/>
              <a:t>Werkt met topics</a:t>
            </a:r>
            <a:endParaRPr lang="nl-BE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De broker is centrale spil voor alle berichten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Enkel communicatie met broker, niet met apparaten onderling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Broker via Home Assistant</a:t>
            </a:r>
          </a:p>
        </p:txBody>
      </p:sp>
    </p:spTree>
    <p:extLst>
      <p:ext uri="{BB962C8B-B14F-4D97-AF65-F5344CB8AC3E}">
        <p14:creationId xmlns:p14="http://schemas.microsoft.com/office/powerpoint/2010/main" val="384665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3" y="851143"/>
            <a:ext cx="3949005" cy="523220"/>
            <a:chOff x="4511032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2" y="1197546"/>
              <a:ext cx="3949005" cy="523220"/>
              <a:chOff x="6311230" y="1989634"/>
              <a:chExt cx="4464495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4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Het project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84775"/>
            <a:chOff x="4511030" y="1197546"/>
            <a:chExt cx="3949005" cy="584775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84775"/>
              <a:chOff x="6311230" y="1989634"/>
              <a:chExt cx="4464496" cy="584775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</a:rPr>
                  <a:t>Hardware</a:t>
                </a:r>
                <a:endParaRPr lang="en-US" altLang="ko-KR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Software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</a:rPr>
                  <a:t>Home Assistant &amp; MQTT Dash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31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312368" cy="1572017"/>
            <a:chOff x="1706578" y="260688"/>
            <a:chExt cx="3248299" cy="1390528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797444"/>
              <a:chOff x="7014409" y="1122640"/>
              <a:chExt cx="3218706" cy="797444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571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Hardware</a:t>
                </a:r>
                <a:endParaRPr kumimoji="1" lang="en-US" altLang="ko-KR" sz="2800" b="1" dirty="0">
                  <a:solidFill>
                    <a:schemeClr val="bg1"/>
                  </a:solidFill>
                  <a:latin typeface="+mj-lt"/>
                  <a:cs typeface="굴림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237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IoT Thermostaat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81673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5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527254" y="2614708"/>
            <a:ext cx="525658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Blokschema</a:t>
            </a: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&amp; </a:t>
            </a:r>
            <a:r>
              <a:rPr kumimoji="1" lang="en-US" altLang="ko-KR" sz="24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communicatie</a:t>
            </a:r>
            <a:endParaRPr kumimoji="1" lang="en-US" altLang="ko-KR" sz="24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AVR Microcontroller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BMP280 </a:t>
            </a:r>
            <a:r>
              <a:rPr kumimoji="1" lang="en-US" altLang="ko-KR" sz="24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Temperatuur</a:t>
            </a: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sensor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Verwarmingselement</a:t>
            </a:r>
            <a:endParaRPr kumimoji="1" lang="en-US" altLang="ko-KR" sz="24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OLED Display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ESP8266 </a:t>
            </a:r>
            <a:r>
              <a:rPr kumimoji="1" lang="en-US" altLang="ko-KR" sz="2400" dirty="0" err="1">
                <a:solidFill>
                  <a:schemeClr val="bg1"/>
                </a:solidFill>
                <a:latin typeface="+mj-lt"/>
                <a:cs typeface="굴림" pitchFamily="50" charset="-127"/>
              </a:rPr>
              <a:t>Wifi</a:t>
            </a: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module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UART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SPI</a:t>
            </a:r>
          </a:p>
          <a:p>
            <a:pPr marR="0" indent="-228600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I²C</a:t>
            </a:r>
          </a:p>
        </p:txBody>
      </p:sp>
    </p:spTree>
    <p:extLst>
      <p:ext uri="{BB962C8B-B14F-4D97-AF65-F5344CB8AC3E}">
        <p14:creationId xmlns:p14="http://schemas.microsoft.com/office/powerpoint/2010/main" val="75798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DA0864-D02C-8EB3-E8A4-1E12A824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Blokschema &amp; communicatie</a:t>
            </a:r>
            <a:endParaRPr lang="nl-BE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407A051B-EFCC-55E3-7B86-859A2493A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5" b="31348"/>
          <a:stretch/>
        </p:blipFill>
        <p:spPr>
          <a:xfrm>
            <a:off x="5447134" y="1469239"/>
            <a:ext cx="6543113" cy="5112485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7EB92D2-2D8A-C58C-069A-56AA1F3D4F9C}"/>
              </a:ext>
            </a:extLst>
          </p:cNvPr>
          <p:cNvSpPr txBox="1"/>
          <p:nvPr/>
        </p:nvSpPr>
        <p:spPr>
          <a:xfrm>
            <a:off x="609521" y="1485578"/>
            <a:ext cx="46215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AVR </a:t>
            </a:r>
            <a:r>
              <a:rPr lang="nl-NL" dirty="0">
                <a:sym typeface="Wingdings" panose="05000000000000000000" pitchFamily="2" charset="2"/>
              </a:rPr>
              <a:t> microcontroller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Temperatuursensor  I2C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Verwarmingselement  GPIO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OLED display  SPI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Wifi module  UART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MQTT broker  Wifi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Smartphone  Wifi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ym typeface="Wingdings" panose="05000000000000000000" pitchFamily="2" charset="2"/>
              </a:rPr>
              <a:t>Visualisatie  Wifi</a:t>
            </a:r>
          </a:p>
        </p:txBody>
      </p:sp>
    </p:spTree>
    <p:extLst>
      <p:ext uri="{BB962C8B-B14F-4D97-AF65-F5344CB8AC3E}">
        <p14:creationId xmlns:p14="http://schemas.microsoft.com/office/powerpoint/2010/main" val="356948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689</Words>
  <Application>Microsoft Office PowerPoint</Application>
  <PresentationFormat>Aangepast</PresentationFormat>
  <Paragraphs>213</Paragraphs>
  <Slides>44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54" baseType="lpstr">
      <vt:lpstr>굴림체</vt:lpstr>
      <vt:lpstr>Verdana</vt:lpstr>
      <vt:lpstr>Calibri Light</vt:lpstr>
      <vt:lpstr>Arial</vt:lpstr>
      <vt:lpstr>Noto Sans</vt:lpstr>
      <vt:lpstr>맑은 고딕</vt:lpstr>
      <vt:lpstr>Calibri</vt:lpstr>
      <vt:lpstr>Symbol</vt:lpstr>
      <vt:lpstr>Consolas</vt:lpstr>
      <vt:lpstr>Office 테마</vt:lpstr>
      <vt:lpstr>Projecten voor het werkveld 1</vt:lpstr>
      <vt:lpstr>PowerPoint-presentatie</vt:lpstr>
      <vt:lpstr>PowerPoint-presentatie</vt:lpstr>
      <vt:lpstr>Projectopdracht</vt:lpstr>
      <vt:lpstr>IoT Thermostaat</vt:lpstr>
      <vt:lpstr>MQTT</vt:lpstr>
      <vt:lpstr>PowerPoint-presentatie</vt:lpstr>
      <vt:lpstr>PowerPoint-presentatie</vt:lpstr>
      <vt:lpstr>Blokschema &amp; communicatie</vt:lpstr>
      <vt:lpstr>AVR microcontroller</vt:lpstr>
      <vt:lpstr>BMP280 Temperatuur en luchtdruksensor</vt:lpstr>
      <vt:lpstr>Verwarmingselement</vt:lpstr>
      <vt:lpstr>OLED Display</vt:lpstr>
      <vt:lpstr>ESP8266 Wifi module</vt:lpstr>
      <vt:lpstr>UART</vt:lpstr>
      <vt:lpstr>SPI</vt:lpstr>
      <vt:lpstr>I²C</vt:lpstr>
      <vt:lpstr>PowerPoint-presentatie</vt:lpstr>
      <vt:lpstr>PowerPoint-presentatie</vt:lpstr>
      <vt:lpstr>Layers</vt:lpstr>
      <vt:lpstr>PowerPoint-presentatie</vt:lpstr>
      <vt:lpstr>PowerPoint-presentatie</vt:lpstr>
      <vt:lpstr>PowerPoint-presentatie</vt:lpstr>
      <vt:lpstr>Hardware Abstraction Layer</vt:lpstr>
      <vt:lpstr>HAL - GPIO</vt:lpstr>
      <vt:lpstr>HAL Timer/Counter</vt:lpstr>
      <vt:lpstr>HAL UART</vt:lpstr>
      <vt:lpstr>High Level – AT commands</vt:lpstr>
      <vt:lpstr>PowerPoint-presentatie</vt:lpstr>
      <vt:lpstr>High level - Statemachine</vt:lpstr>
      <vt:lpstr>High level - Statemachine</vt:lpstr>
      <vt:lpstr>High level - Statemachine</vt:lpstr>
      <vt:lpstr>PowerPoint-presentatie</vt:lpstr>
      <vt:lpstr>High level – Show functies</vt:lpstr>
      <vt:lpstr>PowerPoint-presentatie</vt:lpstr>
      <vt:lpstr>High level – Comparetemperature &amp; setheater</vt:lpstr>
      <vt:lpstr>PowerPoint-presentatie</vt:lpstr>
      <vt:lpstr>PowerPoint-presentatie</vt:lpstr>
      <vt:lpstr>PowerPoint-presentatie</vt:lpstr>
      <vt:lpstr>PowerPoint-presentatie</vt:lpstr>
      <vt:lpstr>MQTT Dash</vt:lpstr>
      <vt:lpstr>Home Assistant</vt:lpstr>
      <vt:lpstr>Vragen?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Bart Gysen</cp:lastModifiedBy>
  <cp:revision>15</cp:revision>
  <dcterms:created xsi:type="dcterms:W3CDTF">2010-02-01T08:03:16Z</dcterms:created>
  <dcterms:modified xsi:type="dcterms:W3CDTF">2022-06-14T15:36:30Z</dcterms:modified>
  <cp:category>www.slidemembers.com</cp:category>
</cp:coreProperties>
</file>